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 showGuides="1">
      <p:cViewPr varScale="1">
        <p:scale>
          <a:sx n="119" d="100"/>
          <a:sy n="119" d="100"/>
        </p:scale>
        <p:origin x="132" y="3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BE10A1-8280-4777-A44B-4C6EAAAE17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B19EF8E-B46B-49FC-A6CF-0055ACE3D1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4B562A9-18EB-4D41-B52F-8F3228563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88BD2-38B4-499E-A377-29A324A7A0C1}" type="datetimeFigureOut">
              <a:rPr lang="de-AT" smtClean="0"/>
              <a:t>06.10.2017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8BEAE1F-B03E-416E-8A8F-952170819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34043C8-186D-4749-B9BB-6972DAC48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C862E-95D3-4663-8956-B69DF366FAF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02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40CF58-4037-41AD-B099-6E3E81AB2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5EC5F6F-672E-4CFF-87B7-DAB0570BF5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FDB888F-F32A-4E8F-ACB4-DCBAF36F2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88BD2-38B4-499E-A377-29A324A7A0C1}" type="datetimeFigureOut">
              <a:rPr lang="de-AT" smtClean="0"/>
              <a:t>06.10.2017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49A34DE-EF76-401B-BAD1-2EF245F1A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76FC03-79C9-43D9-9E7E-5877A2D4E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C862E-95D3-4663-8956-B69DF366FAF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9204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DC481352-2350-465D-BB99-CE4961D05A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8FDDFB7-586E-41B1-B962-6FB27FF19A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7FD5387-E3E9-4323-9B9F-F7B95466F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88BD2-38B4-499E-A377-29A324A7A0C1}" type="datetimeFigureOut">
              <a:rPr lang="de-AT" smtClean="0"/>
              <a:t>06.10.2017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B99FAFD-F367-4FF3-AD29-B584A4AE2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70C0B77-F2C3-47D4-8070-9E11DB10D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C862E-95D3-4663-8956-B69DF366FAF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11708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A3F57B-0F0F-4334-B503-5F8D5D9AD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17FA595-8311-4E3D-9C6B-7324D0384A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745B396-B79B-4A49-803B-B3CEA782B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88BD2-38B4-499E-A377-29A324A7A0C1}" type="datetimeFigureOut">
              <a:rPr lang="de-AT" smtClean="0"/>
              <a:t>06.10.2017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0BAEE56-D072-48B9-BC4B-445ACCAE6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A420AF0-C752-4D2F-9F17-C6E9F89F8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C862E-95D3-4663-8956-B69DF366FAF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92032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1C0D10-F9C1-461C-B9F0-69F97638B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4B0D4E6-20C6-41F9-8EE4-F7D6BEBE6F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4F1AC05-6D41-484D-B832-B85A7A85D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88BD2-38B4-499E-A377-29A324A7A0C1}" type="datetimeFigureOut">
              <a:rPr lang="de-AT" smtClean="0"/>
              <a:t>06.10.2017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D8AE372-9BA6-4815-9644-35B619C37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C819BF-1B44-4142-9287-CA6E88984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C862E-95D3-4663-8956-B69DF366FAF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34812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A2FB5A-FEDC-4920-B9B5-0892003C60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6729AAB-EE30-4623-BE25-D57AEFB76B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D7483EC-8410-46D1-952C-08BCF84D8C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6AB68C7-EDDB-440D-924D-AE585DACB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88BD2-38B4-499E-A377-29A324A7A0C1}" type="datetimeFigureOut">
              <a:rPr lang="de-AT" smtClean="0"/>
              <a:t>06.10.2017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8782F98-257F-43C4-A62B-C2DED98E2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42525E7-2446-4C99-8F06-C51D2EB29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C862E-95D3-4663-8956-B69DF366FAF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92443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752D2C-6ABE-4497-9F87-D1DE22B49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9597196-6ABB-4E7D-9197-2AE11F18E8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4B4B215-A360-4D11-8D16-9E974A4C1C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84B6279-EBBD-4625-81C1-3FBB05D9D3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BEE17EF-7F6A-4276-9BFD-3B632A4392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4AE7D906-86C7-4399-9F22-D6790848C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88BD2-38B4-499E-A377-29A324A7A0C1}" type="datetimeFigureOut">
              <a:rPr lang="de-AT" smtClean="0"/>
              <a:t>06.10.2017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8E8065EE-1A51-4C54-9DD1-0520AA1BF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8F2C42C3-51FE-42BF-AAFF-3CD4503B7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C862E-95D3-4663-8956-B69DF366FAF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49733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30E80A-0B98-490F-A303-86FA402CF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EAE9BB8-89BD-4C06-8C0B-B611BB3BF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88BD2-38B4-499E-A377-29A324A7A0C1}" type="datetimeFigureOut">
              <a:rPr lang="de-AT" smtClean="0"/>
              <a:t>06.10.2017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656378A-2968-4AF1-9528-4E4C2B0A0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1B05E68-5629-489B-9DFC-696673C3D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C862E-95D3-4663-8956-B69DF366FAF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17780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FEFC85A-9318-435B-BBF4-5AA398395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88BD2-38B4-499E-A377-29A324A7A0C1}" type="datetimeFigureOut">
              <a:rPr lang="de-AT" smtClean="0"/>
              <a:t>06.10.2017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74F71FF-E080-424E-9B53-897C42C19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B29BCDB-842E-4C51-8CDE-8D85D8250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C862E-95D3-4663-8956-B69DF366FAF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30125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1FBA40-B41D-4D4F-AE41-FF5011A48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FD056BD-8D79-40FD-BF5E-3FE32E46E3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320A28D-68FC-4A7F-98DC-80A71B11DE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2C3914D-F599-4780-92CC-93EAA9AC9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88BD2-38B4-499E-A377-29A324A7A0C1}" type="datetimeFigureOut">
              <a:rPr lang="de-AT" smtClean="0"/>
              <a:t>06.10.2017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E3D8839-DBBC-4DE2-B28D-F4475D1E1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716612F-2B53-40EB-82E8-5434BCCA7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C862E-95D3-4663-8956-B69DF366FAF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51240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A288AD-ABDD-4B90-87A2-8D1CC637A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52973328-C33E-4CBF-9910-89BAF9CAC1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88A686B-6EC8-4104-8126-F9892EEF34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8D6EB7D-19A3-4A32-A18D-44B6B9EDB8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88BD2-38B4-499E-A377-29A324A7A0C1}" type="datetimeFigureOut">
              <a:rPr lang="de-AT" smtClean="0"/>
              <a:t>06.10.2017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D3925D3-FDE9-4D48-9342-4562A93CC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E26C1EF-2D7F-47B4-99F3-7894BF1BD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C862E-95D3-4663-8956-B69DF366FAF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71018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6AB90AD8-0B4A-4EAA-AD82-A697B52C7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4DDE55D-7FBB-4F20-933C-7931880BE5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2484664-EE4A-402B-86E1-B6EEA35868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488BD2-38B4-499E-A377-29A324A7A0C1}" type="datetimeFigureOut">
              <a:rPr lang="de-AT" smtClean="0"/>
              <a:t>06.10.2017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A36AA95-B358-4DA8-8B58-A8B1D22A26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21965FB-B496-45A0-A3BA-27E961D0D8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EC862E-95D3-4663-8956-B69DF366FAF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0821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15D91E98-FCA1-4787-9380-450F7505DFCA}"/>
              </a:ext>
            </a:extLst>
          </p:cNvPr>
          <p:cNvGrpSpPr/>
          <p:nvPr/>
        </p:nvGrpSpPr>
        <p:grpSpPr>
          <a:xfrm>
            <a:off x="420570" y="176463"/>
            <a:ext cx="11354335" cy="6521116"/>
            <a:chOff x="645160" y="710698"/>
            <a:chExt cx="6860691" cy="4819016"/>
          </a:xfrm>
        </p:grpSpPr>
        <p:sp>
          <p:nvSpPr>
            <p:cNvPr id="37" name="Abgerundetes Rechteck 6">
              <a:extLst>
                <a:ext uri="{FF2B5EF4-FFF2-40B4-BE49-F238E27FC236}">
                  <a16:creationId xmlns:a16="http://schemas.microsoft.com/office/drawing/2014/main" id="{61152791-1DCB-4700-8B60-E15DD722C81A}"/>
                </a:ext>
              </a:extLst>
            </p:cNvPr>
            <p:cNvSpPr/>
            <p:nvPr/>
          </p:nvSpPr>
          <p:spPr>
            <a:xfrm>
              <a:off x="645160" y="710699"/>
              <a:ext cx="3366515" cy="1242901"/>
            </a:xfrm>
            <a:prstGeom prst="roundRect">
              <a:avLst>
                <a:gd name="adj" fmla="val 9242"/>
              </a:avLst>
            </a:prstGeom>
            <a:gradFill>
              <a:gsLst>
                <a:gs pos="75000">
                  <a:sysClr val="window" lastClr="FFFFFF"/>
                </a:gs>
                <a:gs pos="100000">
                  <a:srgbClr val="641EB4">
                    <a:lumMod val="14000"/>
                    <a:lumOff val="86000"/>
                  </a:srgbClr>
                </a:gs>
              </a:gsLst>
              <a:lin ang="4200000" scaled="0"/>
            </a:gradFill>
            <a:ln w="12700" cap="flat" cmpd="sng" algn="ctr">
              <a:solidFill>
                <a:srgbClr val="641EB4"/>
              </a:solidFill>
              <a:prstDash val="solid"/>
              <a:miter lim="800000"/>
            </a:ln>
            <a:effectLst/>
          </p:spPr>
          <p:txBody>
            <a:bodyPr vert="horz" rtlCol="0" anchor="t" anchorCtr="0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641EB4"/>
                  </a:solidFill>
                  <a:effectLst/>
                  <a:uLnTx/>
                  <a:uFillTx/>
                  <a:latin typeface="Gilroy"/>
                  <a:ea typeface="+mn-ea"/>
                  <a:cs typeface="+mn-cs"/>
                </a:rPr>
                <a:t>Data </a:t>
              </a:r>
              <a:r>
                <a:rPr kumimoji="0" lang="de-DE" sz="1600" b="1" i="0" u="none" strike="noStrike" kern="0" cap="none" spc="0" normalizeH="0" baseline="0" noProof="0" dirty="0" err="1">
                  <a:ln>
                    <a:noFill/>
                  </a:ln>
                  <a:solidFill>
                    <a:srgbClr val="641EB4"/>
                  </a:solidFill>
                  <a:effectLst/>
                  <a:uLnTx/>
                  <a:uFillTx/>
                  <a:latin typeface="Gilroy"/>
                  <a:ea typeface="+mn-ea"/>
                  <a:cs typeface="+mn-cs"/>
                </a:rPr>
                <a:t>Entities</a:t>
              </a:r>
              <a:endPara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srgbClr val="641EB4"/>
                </a:solidFill>
                <a:effectLst/>
                <a:uLnTx/>
                <a:uFillTx/>
                <a:latin typeface="Gilroy"/>
                <a:ea typeface="+mn-ea"/>
                <a:cs typeface="+mn-cs"/>
              </a:endParaRPr>
            </a:p>
          </p:txBody>
        </p:sp>
        <p:sp>
          <p:nvSpPr>
            <p:cNvPr id="38" name="Abgerundetes Rechteck 28">
              <a:extLst>
                <a:ext uri="{FF2B5EF4-FFF2-40B4-BE49-F238E27FC236}">
                  <a16:creationId xmlns:a16="http://schemas.microsoft.com/office/drawing/2014/main" id="{DE7CF856-6B94-4305-9803-C4AA97417520}"/>
                </a:ext>
              </a:extLst>
            </p:cNvPr>
            <p:cNvSpPr/>
            <p:nvPr/>
          </p:nvSpPr>
          <p:spPr>
            <a:xfrm>
              <a:off x="745611" y="1512906"/>
              <a:ext cx="1555597" cy="363600"/>
            </a:xfrm>
            <a:prstGeom prst="roundRect">
              <a:avLst/>
            </a:prstGeom>
            <a:solidFill>
              <a:srgbClr val="641EB4">
                <a:lumMod val="20000"/>
                <a:lumOff val="80000"/>
              </a:srgbClr>
            </a:solidFill>
            <a:ln w="12700" cap="flat" cmpd="sng" algn="ctr">
              <a:solidFill>
                <a:srgbClr val="0064FA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35155E"/>
                  </a:solidFill>
                  <a:effectLst/>
                  <a:uLnTx/>
                  <a:uFillTx/>
                  <a:latin typeface="Gilroy"/>
                  <a:ea typeface="+mn-ea"/>
                  <a:cs typeface="+mn-cs"/>
                </a:rPr>
                <a:t>Customer Segment</a:t>
              </a:r>
            </a:p>
          </p:txBody>
        </p:sp>
        <p:sp>
          <p:nvSpPr>
            <p:cNvPr id="39" name="Abgerundetes Rechteck 29">
              <a:extLst>
                <a:ext uri="{FF2B5EF4-FFF2-40B4-BE49-F238E27FC236}">
                  <a16:creationId xmlns:a16="http://schemas.microsoft.com/office/drawing/2014/main" id="{FD38D332-2E11-4149-8A13-6C753A14AE0D}"/>
                </a:ext>
              </a:extLst>
            </p:cNvPr>
            <p:cNvSpPr/>
            <p:nvPr/>
          </p:nvSpPr>
          <p:spPr>
            <a:xfrm>
              <a:off x="745611" y="1098166"/>
              <a:ext cx="1555597" cy="363600"/>
            </a:xfrm>
            <a:prstGeom prst="roundRect">
              <a:avLst/>
            </a:prstGeom>
            <a:solidFill>
              <a:srgbClr val="641EB4">
                <a:lumMod val="20000"/>
                <a:lumOff val="80000"/>
              </a:srgbClr>
            </a:solidFill>
            <a:ln w="12700" cap="flat" cmpd="sng" algn="ctr">
              <a:solidFill>
                <a:srgbClr val="0064FA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35155E"/>
                  </a:solidFill>
                  <a:effectLst/>
                  <a:uLnTx/>
                  <a:uFillTx/>
                  <a:latin typeface="Gilroy"/>
                  <a:ea typeface="+mn-ea"/>
                  <a:cs typeface="+mn-cs"/>
                </a:rPr>
                <a:t>Customer</a:t>
              </a:r>
            </a:p>
          </p:txBody>
        </p:sp>
        <p:sp>
          <p:nvSpPr>
            <p:cNvPr id="40" name="Abgerundetes Rechteck 28">
              <a:extLst>
                <a:ext uri="{FF2B5EF4-FFF2-40B4-BE49-F238E27FC236}">
                  <a16:creationId xmlns:a16="http://schemas.microsoft.com/office/drawing/2014/main" id="{4B4A9638-C35E-4B3B-90FE-AD6DC788A4C7}"/>
                </a:ext>
              </a:extLst>
            </p:cNvPr>
            <p:cNvSpPr/>
            <p:nvPr/>
          </p:nvSpPr>
          <p:spPr>
            <a:xfrm>
              <a:off x="2360279" y="1512906"/>
              <a:ext cx="1555597" cy="363600"/>
            </a:xfrm>
            <a:prstGeom prst="roundRect">
              <a:avLst/>
            </a:prstGeom>
            <a:solidFill>
              <a:srgbClr val="641EB4">
                <a:lumMod val="20000"/>
                <a:lumOff val="80000"/>
              </a:srgbClr>
            </a:solidFill>
            <a:ln w="12700" cap="flat" cmpd="sng" algn="ctr">
              <a:solidFill>
                <a:srgbClr val="0064FA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35155E"/>
                  </a:solidFill>
                  <a:effectLst/>
                  <a:uLnTx/>
                  <a:uFillTx/>
                  <a:latin typeface="Gilroy"/>
                  <a:ea typeface="+mn-ea"/>
                  <a:cs typeface="+mn-cs"/>
                </a:rPr>
                <a:t>Customer </a:t>
              </a:r>
              <a:br>
                <a:rPr kumimoji="0" lang="de-DE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35155E"/>
                  </a:solidFill>
                  <a:effectLst/>
                  <a:uLnTx/>
                  <a:uFillTx/>
                  <a:latin typeface="Gilroy"/>
                  <a:ea typeface="+mn-ea"/>
                  <a:cs typeface="+mn-cs"/>
                </a:rPr>
              </a:br>
              <a:r>
                <a:rPr kumimoji="0" lang="de-DE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35155E"/>
                  </a:solidFill>
                  <a:effectLst/>
                  <a:uLnTx/>
                  <a:uFillTx/>
                  <a:latin typeface="Gilroy"/>
                  <a:ea typeface="+mn-ea"/>
                  <a:cs typeface="+mn-cs"/>
                </a:rPr>
                <a:t>Segment Group</a:t>
              </a:r>
            </a:p>
          </p:txBody>
        </p:sp>
        <p:sp>
          <p:nvSpPr>
            <p:cNvPr id="41" name="Abgerundetes Rechteck 29">
              <a:extLst>
                <a:ext uri="{FF2B5EF4-FFF2-40B4-BE49-F238E27FC236}">
                  <a16:creationId xmlns:a16="http://schemas.microsoft.com/office/drawing/2014/main" id="{80548D4B-A3EB-4D9F-AB76-3A969DA6EFA9}"/>
                </a:ext>
              </a:extLst>
            </p:cNvPr>
            <p:cNvSpPr/>
            <p:nvPr/>
          </p:nvSpPr>
          <p:spPr>
            <a:xfrm>
              <a:off x="2360279" y="1098166"/>
              <a:ext cx="1555597" cy="363600"/>
            </a:xfrm>
            <a:prstGeom prst="roundRect">
              <a:avLst/>
            </a:prstGeom>
            <a:solidFill>
              <a:srgbClr val="641EB4">
                <a:lumMod val="20000"/>
                <a:lumOff val="80000"/>
              </a:srgbClr>
            </a:solidFill>
            <a:ln w="12700" cap="flat" cmpd="sng" algn="ctr">
              <a:solidFill>
                <a:srgbClr val="0064FA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6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35155E"/>
                  </a:solidFill>
                  <a:effectLst/>
                  <a:uLnTx/>
                  <a:uFillTx/>
                  <a:latin typeface="Gilroy"/>
                  <a:ea typeface="+mn-ea"/>
                  <a:cs typeface="+mn-cs"/>
                </a:rPr>
                <a:t>Activity</a:t>
              </a:r>
              <a:endParaRPr kumimoji="0" lang="de-DE" sz="1600" b="0" i="0" u="none" strike="noStrike" kern="0" cap="none" spc="0" normalizeH="0" baseline="0" noProof="0" dirty="0">
                <a:ln>
                  <a:noFill/>
                </a:ln>
                <a:solidFill>
                  <a:srgbClr val="35155E"/>
                </a:solidFill>
                <a:effectLst/>
                <a:uLnTx/>
                <a:uFillTx/>
                <a:latin typeface="Gilroy"/>
                <a:ea typeface="+mn-ea"/>
                <a:cs typeface="+mn-cs"/>
              </a:endParaRPr>
            </a:p>
          </p:txBody>
        </p:sp>
        <p:sp>
          <p:nvSpPr>
            <p:cNvPr id="42" name="Abgerundetes Rechteck 6">
              <a:extLst>
                <a:ext uri="{FF2B5EF4-FFF2-40B4-BE49-F238E27FC236}">
                  <a16:creationId xmlns:a16="http://schemas.microsoft.com/office/drawing/2014/main" id="{B3285841-D775-4A3C-B6A2-9942E16AA677}"/>
                </a:ext>
              </a:extLst>
            </p:cNvPr>
            <p:cNvSpPr/>
            <p:nvPr/>
          </p:nvSpPr>
          <p:spPr>
            <a:xfrm>
              <a:off x="672370" y="2959915"/>
              <a:ext cx="1656048" cy="1120987"/>
            </a:xfrm>
            <a:prstGeom prst="roundRect">
              <a:avLst>
                <a:gd name="adj" fmla="val 9218"/>
              </a:avLst>
            </a:prstGeom>
            <a:gradFill>
              <a:gsLst>
                <a:gs pos="75000">
                  <a:sysClr val="window" lastClr="FFFFFF"/>
                </a:gs>
                <a:gs pos="100000">
                  <a:srgbClr val="641EB4">
                    <a:lumMod val="14000"/>
                    <a:lumOff val="86000"/>
                  </a:srgbClr>
                </a:gs>
              </a:gsLst>
              <a:lin ang="4200000" scaled="0"/>
            </a:gradFill>
            <a:ln w="12700" cap="flat" cmpd="sng" algn="ctr">
              <a:solidFill>
                <a:srgbClr val="641EB4"/>
              </a:solidFill>
              <a:prstDash val="solid"/>
              <a:miter lim="800000"/>
            </a:ln>
            <a:effectLst/>
          </p:spPr>
          <p:txBody>
            <a:bodyPr vert="horz" rtlCol="0" anchor="t" anchorCtr="0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641EB4"/>
                  </a:solidFill>
                  <a:effectLst/>
                  <a:uLnTx/>
                  <a:uFillTx/>
                  <a:latin typeface="Gilroy"/>
                  <a:ea typeface="+mn-ea"/>
                  <a:cs typeface="+mn-cs"/>
                </a:rPr>
                <a:t>Duplicates</a:t>
              </a:r>
              <a:r>
                <a:rPr kumimoji="0" lang="de-DE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641EB4"/>
                  </a:solidFill>
                  <a:effectLst/>
                  <a:uLnTx/>
                  <a:uFillTx/>
                  <a:latin typeface="Gilroy"/>
                  <a:ea typeface="+mn-ea"/>
                  <a:cs typeface="+mn-cs"/>
                </a:rPr>
                <a:t> Service</a:t>
              </a:r>
            </a:p>
          </p:txBody>
        </p:sp>
        <p:sp>
          <p:nvSpPr>
            <p:cNvPr id="43" name="Abgerundetes Rechteck 29">
              <a:extLst>
                <a:ext uri="{FF2B5EF4-FFF2-40B4-BE49-F238E27FC236}">
                  <a16:creationId xmlns:a16="http://schemas.microsoft.com/office/drawing/2014/main" id="{87CB1A3F-1334-427A-BAD8-81993E99F12A}"/>
                </a:ext>
              </a:extLst>
            </p:cNvPr>
            <p:cNvSpPr/>
            <p:nvPr/>
          </p:nvSpPr>
          <p:spPr>
            <a:xfrm>
              <a:off x="772821" y="3451480"/>
              <a:ext cx="1442497" cy="363600"/>
            </a:xfrm>
            <a:prstGeom prst="roundRect">
              <a:avLst/>
            </a:prstGeom>
            <a:solidFill>
              <a:srgbClr val="641EB4">
                <a:lumMod val="20000"/>
                <a:lumOff val="80000"/>
              </a:srgbClr>
            </a:solidFill>
            <a:ln w="12700" cap="flat" cmpd="sng" algn="ctr">
              <a:solidFill>
                <a:srgbClr val="0064FA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35155E"/>
                  </a:solidFill>
                  <a:effectLst/>
                  <a:uLnTx/>
                  <a:uFillTx/>
                  <a:latin typeface="Gilroy"/>
                  <a:ea typeface="+mn-ea"/>
                  <a:cs typeface="+mn-cs"/>
                </a:rPr>
                <a:t>Duplicates</a:t>
              </a:r>
              <a:r>
                <a:rPr kumimoji="0" lang="de-DE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35155E"/>
                  </a:solidFill>
                  <a:effectLst/>
                  <a:uLnTx/>
                  <a:uFillTx/>
                  <a:latin typeface="Gilroy"/>
                  <a:ea typeface="+mn-ea"/>
                  <a:cs typeface="+mn-cs"/>
                </a:rPr>
                <a:t> Indes</a:t>
              </a:r>
            </a:p>
          </p:txBody>
        </p:sp>
        <p:sp>
          <p:nvSpPr>
            <p:cNvPr id="44" name="Abgerundetes Rechteck 6">
              <a:extLst>
                <a:ext uri="{FF2B5EF4-FFF2-40B4-BE49-F238E27FC236}">
                  <a16:creationId xmlns:a16="http://schemas.microsoft.com/office/drawing/2014/main" id="{571D720F-2451-4580-AEA8-AC08E513C49C}"/>
                </a:ext>
              </a:extLst>
            </p:cNvPr>
            <p:cNvSpPr/>
            <p:nvPr/>
          </p:nvSpPr>
          <p:spPr>
            <a:xfrm>
              <a:off x="672370" y="2009987"/>
              <a:ext cx="3366515" cy="884832"/>
            </a:xfrm>
            <a:prstGeom prst="roundRect">
              <a:avLst>
                <a:gd name="adj" fmla="val 9242"/>
              </a:avLst>
            </a:prstGeom>
            <a:gradFill>
              <a:gsLst>
                <a:gs pos="75000">
                  <a:sysClr val="window" lastClr="FFFFFF"/>
                </a:gs>
                <a:gs pos="100000">
                  <a:srgbClr val="641EB4">
                    <a:lumMod val="14000"/>
                    <a:lumOff val="86000"/>
                  </a:srgbClr>
                </a:gs>
              </a:gsLst>
              <a:lin ang="4200000" scaled="0"/>
            </a:gradFill>
            <a:ln w="12700" cap="flat" cmpd="sng" algn="ctr">
              <a:solidFill>
                <a:srgbClr val="641EB4"/>
              </a:solidFill>
              <a:prstDash val="solid"/>
              <a:miter lim="800000"/>
            </a:ln>
            <a:effectLst/>
          </p:spPr>
          <p:txBody>
            <a:bodyPr vert="horz" rtlCol="0" anchor="t" anchorCtr="0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600" b="1" i="0" u="none" strike="noStrike" kern="0" cap="none" spc="0" normalizeH="0" baseline="0" noProof="0" dirty="0" err="1">
                  <a:ln>
                    <a:noFill/>
                  </a:ln>
                  <a:solidFill>
                    <a:srgbClr val="641EB4"/>
                  </a:solidFill>
                  <a:effectLst/>
                  <a:uLnTx/>
                  <a:uFillTx/>
                  <a:latin typeface="Gilroy"/>
                  <a:ea typeface="+mn-ea"/>
                  <a:cs typeface="+mn-cs"/>
                </a:rPr>
                <a:t>Activity</a:t>
              </a:r>
              <a:r>
                <a:rPr kumimoji="0" lang="de-DE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641EB4"/>
                  </a:solidFill>
                  <a:effectLst/>
                  <a:uLnTx/>
                  <a:uFillTx/>
                  <a:latin typeface="Gilroy"/>
                  <a:ea typeface="+mn-ea"/>
                  <a:cs typeface="+mn-cs"/>
                </a:rPr>
                <a:t> Manager</a:t>
              </a:r>
            </a:p>
          </p:txBody>
        </p:sp>
        <p:sp>
          <p:nvSpPr>
            <p:cNvPr id="45" name="Abgerundetes Rechteck 29">
              <a:extLst>
                <a:ext uri="{FF2B5EF4-FFF2-40B4-BE49-F238E27FC236}">
                  <a16:creationId xmlns:a16="http://schemas.microsoft.com/office/drawing/2014/main" id="{9B91CAC7-05DE-47B5-809B-0D177A808854}"/>
                </a:ext>
              </a:extLst>
            </p:cNvPr>
            <p:cNvSpPr/>
            <p:nvPr/>
          </p:nvSpPr>
          <p:spPr>
            <a:xfrm>
              <a:off x="772821" y="2385599"/>
              <a:ext cx="1555597" cy="363600"/>
            </a:xfrm>
            <a:prstGeom prst="roundRect">
              <a:avLst/>
            </a:prstGeom>
            <a:solidFill>
              <a:srgbClr val="641EB4">
                <a:lumMod val="20000"/>
                <a:lumOff val="80000"/>
              </a:srgbClr>
            </a:solidFill>
            <a:ln w="12700" cap="flat" cmpd="sng" algn="ctr">
              <a:solidFill>
                <a:srgbClr val="0064FA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6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35155E"/>
                  </a:solidFill>
                  <a:effectLst/>
                  <a:uLnTx/>
                  <a:uFillTx/>
                  <a:latin typeface="Gilroy"/>
                  <a:ea typeface="+mn-ea"/>
                  <a:cs typeface="+mn-cs"/>
                </a:rPr>
                <a:t>Activity</a:t>
              </a:r>
              <a:r>
                <a:rPr kumimoji="0" lang="de-DE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35155E"/>
                  </a:solidFill>
                  <a:effectLst/>
                  <a:uLnTx/>
                  <a:uFillTx/>
                  <a:latin typeface="Gilroy"/>
                  <a:ea typeface="+mn-ea"/>
                  <a:cs typeface="+mn-cs"/>
                </a:rPr>
                <a:t> Store</a:t>
              </a:r>
            </a:p>
          </p:txBody>
        </p:sp>
        <p:sp>
          <p:nvSpPr>
            <p:cNvPr id="46" name="Abgerundetes Rechteck 29">
              <a:extLst>
                <a:ext uri="{FF2B5EF4-FFF2-40B4-BE49-F238E27FC236}">
                  <a16:creationId xmlns:a16="http://schemas.microsoft.com/office/drawing/2014/main" id="{263705C3-9CE7-4E4E-98DE-830606A9E813}"/>
                </a:ext>
              </a:extLst>
            </p:cNvPr>
            <p:cNvSpPr/>
            <p:nvPr/>
          </p:nvSpPr>
          <p:spPr>
            <a:xfrm>
              <a:off x="2387489" y="2385599"/>
              <a:ext cx="1555597" cy="363600"/>
            </a:xfrm>
            <a:prstGeom prst="roundRect">
              <a:avLst/>
            </a:prstGeom>
            <a:solidFill>
              <a:srgbClr val="641EB4">
                <a:lumMod val="20000"/>
                <a:lumOff val="80000"/>
              </a:srgbClr>
            </a:solidFill>
            <a:ln w="12700" cap="flat" cmpd="sng" algn="ctr">
              <a:solidFill>
                <a:srgbClr val="0064FA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6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35155E"/>
                  </a:solidFill>
                  <a:effectLst/>
                  <a:uLnTx/>
                  <a:uFillTx/>
                  <a:latin typeface="Gilroy"/>
                  <a:ea typeface="+mn-ea"/>
                  <a:cs typeface="+mn-cs"/>
                </a:rPr>
                <a:t>Activity</a:t>
              </a:r>
              <a:r>
                <a:rPr kumimoji="0" lang="de-DE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35155E"/>
                  </a:solidFill>
                  <a:effectLst/>
                  <a:uLnTx/>
                  <a:uFillTx/>
                  <a:latin typeface="Gilroy"/>
                  <a:ea typeface="+mn-ea"/>
                  <a:cs typeface="+mn-cs"/>
                </a:rPr>
                <a:t> </a:t>
              </a:r>
              <a:r>
                <a:rPr kumimoji="0" lang="de-DE" sz="16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35155E"/>
                  </a:solidFill>
                  <a:effectLst/>
                  <a:uLnTx/>
                  <a:uFillTx/>
                  <a:latin typeface="Gilroy"/>
                  <a:ea typeface="+mn-ea"/>
                  <a:cs typeface="+mn-cs"/>
                </a:rPr>
                <a:t>Url</a:t>
              </a:r>
              <a:r>
                <a:rPr kumimoji="0" lang="de-DE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35155E"/>
                  </a:solidFill>
                  <a:effectLst/>
                  <a:uLnTx/>
                  <a:uFillTx/>
                  <a:latin typeface="Gilroy"/>
                  <a:ea typeface="+mn-ea"/>
                  <a:cs typeface="+mn-cs"/>
                </a:rPr>
                <a:t> Tracker</a:t>
              </a:r>
            </a:p>
          </p:txBody>
        </p:sp>
        <p:sp>
          <p:nvSpPr>
            <p:cNvPr id="47" name="Abgerundetes Rechteck 6">
              <a:extLst>
                <a:ext uri="{FF2B5EF4-FFF2-40B4-BE49-F238E27FC236}">
                  <a16:creationId xmlns:a16="http://schemas.microsoft.com/office/drawing/2014/main" id="{F60A7255-6B87-4314-A78E-EF9851833186}"/>
                </a:ext>
              </a:extLst>
            </p:cNvPr>
            <p:cNvSpPr/>
            <p:nvPr/>
          </p:nvSpPr>
          <p:spPr>
            <a:xfrm>
              <a:off x="2387489" y="2959915"/>
              <a:ext cx="1651396" cy="1120987"/>
            </a:xfrm>
            <a:prstGeom prst="roundRect">
              <a:avLst>
                <a:gd name="adj" fmla="val 9218"/>
              </a:avLst>
            </a:prstGeom>
            <a:gradFill>
              <a:gsLst>
                <a:gs pos="75000">
                  <a:sysClr val="window" lastClr="FFFFFF"/>
                </a:gs>
                <a:gs pos="100000">
                  <a:srgbClr val="641EB4">
                    <a:lumMod val="14000"/>
                    <a:lumOff val="86000"/>
                  </a:srgbClr>
                </a:gs>
              </a:gsLst>
              <a:lin ang="4200000" scaled="0"/>
            </a:gradFill>
            <a:ln w="12700" cap="flat" cmpd="sng" algn="ctr">
              <a:solidFill>
                <a:srgbClr val="641EB4"/>
              </a:solidFill>
              <a:prstDash val="solid"/>
              <a:miter lim="800000"/>
            </a:ln>
            <a:effectLst/>
          </p:spPr>
          <p:txBody>
            <a:bodyPr vert="horz" rtlCol="0" anchor="t" anchorCtr="0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641EB4"/>
                  </a:solidFill>
                  <a:effectLst/>
                  <a:uLnTx/>
                  <a:uFillTx/>
                  <a:latin typeface="Gilroy"/>
                  <a:ea typeface="+mn-ea"/>
                  <a:cs typeface="+mn-cs"/>
                </a:rPr>
                <a:t>Segment Manager</a:t>
              </a:r>
              <a:endParaRPr kumimoji="0" lang="de-DE" sz="1800" b="1" i="0" u="none" strike="noStrike" kern="0" cap="none" spc="0" normalizeH="0" baseline="0" noProof="0" dirty="0">
                <a:ln>
                  <a:noFill/>
                </a:ln>
                <a:solidFill>
                  <a:srgbClr val="641EB4"/>
                </a:solidFill>
                <a:effectLst/>
                <a:uLnTx/>
                <a:uFillTx/>
                <a:latin typeface="Gilroy"/>
                <a:ea typeface="+mn-ea"/>
                <a:cs typeface="+mn-cs"/>
              </a:endParaRPr>
            </a:p>
          </p:txBody>
        </p:sp>
        <p:sp>
          <p:nvSpPr>
            <p:cNvPr id="48" name="Abgerundetes Rechteck 29">
              <a:extLst>
                <a:ext uri="{FF2B5EF4-FFF2-40B4-BE49-F238E27FC236}">
                  <a16:creationId xmlns:a16="http://schemas.microsoft.com/office/drawing/2014/main" id="{1ADA25AF-54B0-4732-8C26-D2E7FDE1CEB2}"/>
                </a:ext>
              </a:extLst>
            </p:cNvPr>
            <p:cNvSpPr/>
            <p:nvPr/>
          </p:nvSpPr>
          <p:spPr>
            <a:xfrm>
              <a:off x="2504641" y="3451480"/>
              <a:ext cx="1438445" cy="363600"/>
            </a:xfrm>
            <a:prstGeom prst="roundRect">
              <a:avLst/>
            </a:prstGeom>
            <a:solidFill>
              <a:srgbClr val="641EB4">
                <a:lumMod val="20000"/>
                <a:lumOff val="80000"/>
              </a:srgbClr>
            </a:solidFill>
            <a:ln w="12700" cap="flat" cmpd="sng" algn="ctr">
              <a:solidFill>
                <a:srgbClr val="0064FA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35155E"/>
                  </a:solidFill>
                  <a:effectLst/>
                  <a:uLnTx/>
                  <a:uFillTx/>
                  <a:latin typeface="Gilroy"/>
                  <a:ea typeface="+mn-ea"/>
                  <a:cs typeface="+mn-cs"/>
                </a:rPr>
                <a:t>Segment </a:t>
              </a:r>
              <a:r>
                <a:rPr kumimoji="0" lang="de-DE" sz="16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35155E"/>
                  </a:solidFill>
                  <a:effectLst/>
                  <a:uLnTx/>
                  <a:uFillTx/>
                  <a:latin typeface="Gilroy"/>
                  <a:ea typeface="+mn-ea"/>
                  <a:cs typeface="+mn-cs"/>
                </a:rPr>
                <a:t>Builders</a:t>
              </a:r>
              <a:endParaRPr kumimoji="0" lang="de-DE" sz="1600" b="0" i="0" u="none" strike="noStrike" kern="0" cap="none" spc="0" normalizeH="0" baseline="0" noProof="0" dirty="0">
                <a:ln>
                  <a:noFill/>
                </a:ln>
                <a:solidFill>
                  <a:srgbClr val="35155E"/>
                </a:solidFill>
                <a:effectLst/>
                <a:uLnTx/>
                <a:uFillTx/>
                <a:latin typeface="Gilroy"/>
                <a:ea typeface="+mn-ea"/>
                <a:cs typeface="+mn-cs"/>
              </a:endParaRPr>
            </a:p>
          </p:txBody>
        </p:sp>
        <p:sp>
          <p:nvSpPr>
            <p:cNvPr id="49" name="Abgerundetes Rechteck 6">
              <a:extLst>
                <a:ext uri="{FF2B5EF4-FFF2-40B4-BE49-F238E27FC236}">
                  <a16:creationId xmlns:a16="http://schemas.microsoft.com/office/drawing/2014/main" id="{2EC8AFFF-EB75-4C34-ABE2-D23CEE59E349}"/>
                </a:ext>
              </a:extLst>
            </p:cNvPr>
            <p:cNvSpPr/>
            <p:nvPr/>
          </p:nvSpPr>
          <p:spPr>
            <a:xfrm>
              <a:off x="672370" y="4163420"/>
              <a:ext cx="3366515" cy="884832"/>
            </a:xfrm>
            <a:prstGeom prst="roundRect">
              <a:avLst>
                <a:gd name="adj" fmla="val 9242"/>
              </a:avLst>
            </a:prstGeom>
            <a:gradFill>
              <a:gsLst>
                <a:gs pos="75000">
                  <a:sysClr val="window" lastClr="FFFFFF"/>
                </a:gs>
                <a:gs pos="100000">
                  <a:srgbClr val="641EB4">
                    <a:lumMod val="14000"/>
                    <a:lumOff val="86000"/>
                  </a:srgbClr>
                </a:gs>
              </a:gsLst>
              <a:lin ang="4200000" scaled="0"/>
            </a:gradFill>
            <a:ln w="12700" cap="flat" cmpd="sng" algn="ctr">
              <a:solidFill>
                <a:srgbClr val="641EB4"/>
              </a:solidFill>
              <a:prstDash val="solid"/>
              <a:miter lim="800000"/>
            </a:ln>
            <a:effectLst/>
          </p:spPr>
          <p:txBody>
            <a:bodyPr vert="horz" rtlCol="0" anchor="t" anchorCtr="0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641EB4"/>
                  </a:solidFill>
                  <a:effectLst/>
                  <a:uLnTx/>
                  <a:uFillTx/>
                  <a:latin typeface="Gilroy"/>
                  <a:ea typeface="+mn-ea"/>
                  <a:cs typeface="+mn-cs"/>
                </a:rPr>
                <a:t>Customer Save Manager</a:t>
              </a:r>
            </a:p>
          </p:txBody>
        </p:sp>
        <p:sp>
          <p:nvSpPr>
            <p:cNvPr id="50" name="Abgerundetes Rechteck 29">
              <a:extLst>
                <a:ext uri="{FF2B5EF4-FFF2-40B4-BE49-F238E27FC236}">
                  <a16:creationId xmlns:a16="http://schemas.microsoft.com/office/drawing/2014/main" id="{B10677B7-3195-4AB2-B9C0-CB9AA0D0216E}"/>
                </a:ext>
              </a:extLst>
            </p:cNvPr>
            <p:cNvSpPr/>
            <p:nvPr/>
          </p:nvSpPr>
          <p:spPr>
            <a:xfrm>
              <a:off x="772821" y="4533103"/>
              <a:ext cx="1555597" cy="363600"/>
            </a:xfrm>
            <a:prstGeom prst="roundRect">
              <a:avLst/>
            </a:prstGeom>
            <a:solidFill>
              <a:srgbClr val="641EB4">
                <a:lumMod val="20000"/>
                <a:lumOff val="80000"/>
              </a:srgbClr>
            </a:solidFill>
            <a:ln w="12700" cap="flat" cmpd="sng" algn="ctr">
              <a:solidFill>
                <a:srgbClr val="0064FA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35155E"/>
                  </a:solidFill>
                  <a:effectLst/>
                  <a:uLnTx/>
                  <a:uFillTx/>
                  <a:latin typeface="Gilroy"/>
                  <a:ea typeface="+mn-ea"/>
                  <a:cs typeface="+mn-cs"/>
                </a:rPr>
                <a:t>Customer Save Handler</a:t>
              </a:r>
            </a:p>
          </p:txBody>
        </p:sp>
        <p:sp>
          <p:nvSpPr>
            <p:cNvPr id="51" name="Abgerundetes Rechteck 29">
              <a:extLst>
                <a:ext uri="{FF2B5EF4-FFF2-40B4-BE49-F238E27FC236}">
                  <a16:creationId xmlns:a16="http://schemas.microsoft.com/office/drawing/2014/main" id="{B2D53B1E-8525-472D-9318-BAFFDD8161BD}"/>
                </a:ext>
              </a:extLst>
            </p:cNvPr>
            <p:cNvSpPr/>
            <p:nvPr/>
          </p:nvSpPr>
          <p:spPr>
            <a:xfrm>
              <a:off x="2387489" y="4533103"/>
              <a:ext cx="1555597" cy="363600"/>
            </a:xfrm>
            <a:prstGeom prst="roundRect">
              <a:avLst/>
            </a:prstGeom>
            <a:solidFill>
              <a:srgbClr val="641EB4">
                <a:lumMod val="20000"/>
                <a:lumOff val="80000"/>
              </a:srgbClr>
            </a:solidFill>
            <a:ln w="12700" cap="flat" cmpd="sng" algn="ctr">
              <a:solidFill>
                <a:srgbClr val="0064FA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35155E"/>
                  </a:solidFill>
                  <a:effectLst/>
                  <a:uLnTx/>
                  <a:uFillTx/>
                  <a:latin typeface="Gilroy"/>
                  <a:ea typeface="+mn-ea"/>
                  <a:cs typeface="+mn-cs"/>
                </a:rPr>
                <a:t>Customer Save </a:t>
              </a:r>
              <a:r>
                <a:rPr kumimoji="0" lang="de-DE" sz="16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35155E"/>
                  </a:solidFill>
                  <a:effectLst/>
                  <a:uLnTx/>
                  <a:uFillTx/>
                  <a:latin typeface="Gilroy"/>
                  <a:ea typeface="+mn-ea"/>
                  <a:cs typeface="+mn-cs"/>
                </a:rPr>
                <a:t>Validator</a:t>
              </a:r>
              <a:endParaRPr kumimoji="0" lang="de-DE" sz="1600" b="0" i="0" u="none" strike="noStrike" kern="0" cap="none" spc="0" normalizeH="0" baseline="0" noProof="0" dirty="0">
                <a:ln>
                  <a:noFill/>
                </a:ln>
                <a:solidFill>
                  <a:srgbClr val="35155E"/>
                </a:solidFill>
                <a:effectLst/>
                <a:uLnTx/>
                <a:uFillTx/>
                <a:latin typeface="Gilroy"/>
                <a:ea typeface="+mn-ea"/>
                <a:cs typeface="+mn-cs"/>
              </a:endParaRPr>
            </a:p>
          </p:txBody>
        </p:sp>
        <p:sp>
          <p:nvSpPr>
            <p:cNvPr id="52" name="Abgerundetes Rechteck 6">
              <a:extLst>
                <a:ext uri="{FF2B5EF4-FFF2-40B4-BE49-F238E27FC236}">
                  <a16:creationId xmlns:a16="http://schemas.microsoft.com/office/drawing/2014/main" id="{5B13EE5C-B0BB-44F6-B621-EE0BE651FEB8}"/>
                </a:ext>
              </a:extLst>
            </p:cNvPr>
            <p:cNvSpPr/>
            <p:nvPr/>
          </p:nvSpPr>
          <p:spPr>
            <a:xfrm>
              <a:off x="4139336" y="710698"/>
              <a:ext cx="3366515" cy="1758404"/>
            </a:xfrm>
            <a:prstGeom prst="roundRect">
              <a:avLst>
                <a:gd name="adj" fmla="val 8080"/>
              </a:avLst>
            </a:prstGeom>
            <a:gradFill>
              <a:gsLst>
                <a:gs pos="75000">
                  <a:sysClr val="window" lastClr="FFFFFF"/>
                </a:gs>
                <a:gs pos="100000">
                  <a:srgbClr val="641EB4">
                    <a:lumMod val="14000"/>
                    <a:lumOff val="86000"/>
                  </a:srgbClr>
                </a:gs>
              </a:gsLst>
              <a:lin ang="4200000" scaled="0"/>
            </a:gradFill>
            <a:ln w="12700" cap="flat" cmpd="sng" algn="ctr">
              <a:solidFill>
                <a:srgbClr val="641EB4"/>
              </a:solidFill>
              <a:prstDash val="solid"/>
              <a:miter lim="800000"/>
            </a:ln>
            <a:effectLst/>
          </p:spPr>
          <p:txBody>
            <a:bodyPr vert="horz" rtlCol="0" anchor="t" anchorCtr="0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641EB4"/>
                  </a:solidFill>
                  <a:effectLst/>
                  <a:uLnTx/>
                  <a:uFillTx/>
                  <a:latin typeface="Gilroy"/>
                  <a:ea typeface="+mn-ea"/>
                  <a:cs typeface="+mn-cs"/>
                </a:rPr>
                <a:t>REST API</a:t>
              </a:r>
            </a:p>
          </p:txBody>
        </p:sp>
        <p:sp>
          <p:nvSpPr>
            <p:cNvPr id="53" name="Abgerundetes Rechteck 29">
              <a:extLst>
                <a:ext uri="{FF2B5EF4-FFF2-40B4-BE49-F238E27FC236}">
                  <a16:creationId xmlns:a16="http://schemas.microsoft.com/office/drawing/2014/main" id="{098B65E4-3FB5-4FE3-B10F-B1F51AA93384}"/>
                </a:ext>
              </a:extLst>
            </p:cNvPr>
            <p:cNvSpPr/>
            <p:nvPr/>
          </p:nvSpPr>
          <p:spPr>
            <a:xfrm>
              <a:off x="4239787" y="1127800"/>
              <a:ext cx="1555597" cy="370800"/>
            </a:xfrm>
            <a:prstGeom prst="roundRect">
              <a:avLst/>
            </a:prstGeom>
            <a:solidFill>
              <a:srgbClr val="641EB4">
                <a:lumMod val="20000"/>
                <a:lumOff val="80000"/>
              </a:srgbClr>
            </a:solidFill>
            <a:ln w="12700" cap="flat" cmpd="sng" algn="ctr">
              <a:solidFill>
                <a:srgbClr val="0064FA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35155E"/>
                  </a:solidFill>
                  <a:effectLst/>
                  <a:uLnTx/>
                  <a:uFillTx/>
                  <a:latin typeface="Gilroy"/>
                  <a:ea typeface="+mn-ea"/>
                  <a:cs typeface="+mn-cs"/>
                </a:rPr>
                <a:t>Customers</a:t>
              </a:r>
            </a:p>
          </p:txBody>
        </p:sp>
        <p:sp>
          <p:nvSpPr>
            <p:cNvPr id="54" name="Abgerundetes Rechteck 29">
              <a:extLst>
                <a:ext uri="{FF2B5EF4-FFF2-40B4-BE49-F238E27FC236}">
                  <a16:creationId xmlns:a16="http://schemas.microsoft.com/office/drawing/2014/main" id="{B4FAB53A-ABF9-47A1-95FD-7F798574A088}"/>
                </a:ext>
              </a:extLst>
            </p:cNvPr>
            <p:cNvSpPr/>
            <p:nvPr/>
          </p:nvSpPr>
          <p:spPr>
            <a:xfrm>
              <a:off x="5854455" y="1127800"/>
              <a:ext cx="1555597" cy="370800"/>
            </a:xfrm>
            <a:prstGeom prst="roundRect">
              <a:avLst/>
            </a:prstGeom>
            <a:solidFill>
              <a:srgbClr val="641EB4">
                <a:lumMod val="20000"/>
                <a:lumOff val="80000"/>
              </a:srgbClr>
            </a:solidFill>
            <a:ln w="12700" cap="flat" cmpd="sng" algn="ctr">
              <a:solidFill>
                <a:srgbClr val="0064FA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6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35155E"/>
                  </a:solidFill>
                  <a:effectLst/>
                  <a:uLnTx/>
                  <a:uFillTx/>
                  <a:latin typeface="Gilroy"/>
                  <a:ea typeface="+mn-ea"/>
                  <a:cs typeface="+mn-cs"/>
                </a:rPr>
                <a:t>Activities</a:t>
              </a:r>
              <a:endParaRPr kumimoji="0" lang="de-DE" sz="1600" b="0" i="0" u="none" strike="noStrike" kern="0" cap="none" spc="0" normalizeH="0" baseline="0" noProof="0" dirty="0">
                <a:ln>
                  <a:noFill/>
                </a:ln>
                <a:solidFill>
                  <a:srgbClr val="35155E"/>
                </a:solidFill>
                <a:effectLst/>
                <a:uLnTx/>
                <a:uFillTx/>
                <a:latin typeface="Gilroy"/>
                <a:ea typeface="+mn-ea"/>
                <a:cs typeface="+mn-cs"/>
              </a:endParaRPr>
            </a:p>
          </p:txBody>
        </p:sp>
        <p:sp>
          <p:nvSpPr>
            <p:cNvPr id="55" name="Abgerundetes Rechteck 29">
              <a:extLst>
                <a:ext uri="{FF2B5EF4-FFF2-40B4-BE49-F238E27FC236}">
                  <a16:creationId xmlns:a16="http://schemas.microsoft.com/office/drawing/2014/main" id="{0C0F67D0-D862-45A6-A257-86DFC01BAFDC}"/>
                </a:ext>
              </a:extLst>
            </p:cNvPr>
            <p:cNvSpPr/>
            <p:nvPr/>
          </p:nvSpPr>
          <p:spPr>
            <a:xfrm>
              <a:off x="4239787" y="1540966"/>
              <a:ext cx="1555597" cy="370800"/>
            </a:xfrm>
            <a:prstGeom prst="roundRect">
              <a:avLst/>
            </a:prstGeom>
            <a:solidFill>
              <a:srgbClr val="641EB4">
                <a:lumMod val="20000"/>
                <a:lumOff val="80000"/>
              </a:srgbClr>
            </a:solidFill>
            <a:ln w="12700" cap="flat" cmpd="sng" algn="ctr">
              <a:solidFill>
                <a:srgbClr val="0064FA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35155E"/>
                  </a:solidFill>
                  <a:effectLst/>
                  <a:uLnTx/>
                  <a:uFillTx/>
                  <a:latin typeface="Gilroy"/>
                  <a:ea typeface="+mn-ea"/>
                  <a:cs typeface="+mn-cs"/>
                </a:rPr>
                <a:t>Segments</a:t>
              </a:r>
            </a:p>
          </p:txBody>
        </p:sp>
        <p:sp>
          <p:nvSpPr>
            <p:cNvPr id="56" name="Abgerundetes Rechteck 29">
              <a:extLst>
                <a:ext uri="{FF2B5EF4-FFF2-40B4-BE49-F238E27FC236}">
                  <a16:creationId xmlns:a16="http://schemas.microsoft.com/office/drawing/2014/main" id="{6339474B-7FEF-4E0F-8813-7A3921046F39}"/>
                </a:ext>
              </a:extLst>
            </p:cNvPr>
            <p:cNvSpPr/>
            <p:nvPr/>
          </p:nvSpPr>
          <p:spPr>
            <a:xfrm>
              <a:off x="5854455" y="1540966"/>
              <a:ext cx="1555597" cy="370800"/>
            </a:xfrm>
            <a:prstGeom prst="roundRect">
              <a:avLst/>
            </a:prstGeom>
            <a:solidFill>
              <a:srgbClr val="641EB4">
                <a:lumMod val="20000"/>
                <a:lumOff val="80000"/>
              </a:srgbClr>
            </a:solidFill>
            <a:ln w="12700" cap="flat" cmpd="sng" algn="ctr">
              <a:solidFill>
                <a:srgbClr val="0064FA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35155E"/>
                  </a:solidFill>
                  <a:effectLst/>
                  <a:uLnTx/>
                  <a:uFillTx/>
                  <a:latin typeface="Gilroy"/>
                  <a:ea typeface="+mn-ea"/>
                  <a:cs typeface="+mn-cs"/>
                </a:rPr>
                <a:t>Segment Groups</a:t>
              </a:r>
            </a:p>
          </p:txBody>
        </p:sp>
        <p:sp>
          <p:nvSpPr>
            <p:cNvPr id="57" name="Abgerundetes Rechteck 29">
              <a:extLst>
                <a:ext uri="{FF2B5EF4-FFF2-40B4-BE49-F238E27FC236}">
                  <a16:creationId xmlns:a16="http://schemas.microsoft.com/office/drawing/2014/main" id="{ADCE7E05-C828-4195-9EAE-BD3830664D9F}"/>
                </a:ext>
              </a:extLst>
            </p:cNvPr>
            <p:cNvSpPr/>
            <p:nvPr/>
          </p:nvSpPr>
          <p:spPr>
            <a:xfrm>
              <a:off x="4239787" y="1966998"/>
              <a:ext cx="1555597" cy="370170"/>
            </a:xfrm>
            <a:prstGeom prst="roundRect">
              <a:avLst/>
            </a:prstGeom>
            <a:solidFill>
              <a:srgbClr val="641EB4">
                <a:lumMod val="20000"/>
                <a:lumOff val="80000"/>
              </a:srgbClr>
            </a:solidFill>
            <a:ln w="12700" cap="flat" cmpd="sng" algn="ctr">
              <a:solidFill>
                <a:srgbClr val="0064FA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35155E"/>
                  </a:solidFill>
                  <a:effectLst/>
                  <a:uLnTx/>
                  <a:uFillTx/>
                  <a:latin typeface="Gilroy"/>
                  <a:ea typeface="+mn-ea"/>
                  <a:cs typeface="+mn-cs"/>
                </a:rPr>
                <a:t>Segments </a:t>
              </a:r>
              <a:r>
                <a:rPr kumimoji="0" lang="de-DE" sz="16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35155E"/>
                  </a:solidFill>
                  <a:effectLst/>
                  <a:uLnTx/>
                  <a:uFillTx/>
                  <a:latin typeface="Gilroy"/>
                  <a:ea typeface="+mn-ea"/>
                  <a:cs typeface="+mn-cs"/>
                </a:rPr>
                <a:t>of</a:t>
              </a:r>
              <a:r>
                <a:rPr kumimoji="0" lang="de-DE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35155E"/>
                  </a:solidFill>
                  <a:effectLst/>
                  <a:uLnTx/>
                  <a:uFillTx/>
                  <a:latin typeface="Gilroy"/>
                  <a:ea typeface="+mn-ea"/>
                  <a:cs typeface="+mn-cs"/>
                </a:rPr>
                <a:t> Customers</a:t>
              </a:r>
            </a:p>
          </p:txBody>
        </p:sp>
        <p:sp>
          <p:nvSpPr>
            <p:cNvPr id="58" name="Abgerundetes Rechteck 29">
              <a:extLst>
                <a:ext uri="{FF2B5EF4-FFF2-40B4-BE49-F238E27FC236}">
                  <a16:creationId xmlns:a16="http://schemas.microsoft.com/office/drawing/2014/main" id="{5DE7619F-ABA3-420D-9361-CF05702AB477}"/>
                </a:ext>
              </a:extLst>
            </p:cNvPr>
            <p:cNvSpPr/>
            <p:nvPr/>
          </p:nvSpPr>
          <p:spPr>
            <a:xfrm>
              <a:off x="5854455" y="1966998"/>
              <a:ext cx="1555597" cy="370170"/>
            </a:xfrm>
            <a:prstGeom prst="roundRect">
              <a:avLst/>
            </a:prstGeom>
            <a:solidFill>
              <a:srgbClr val="641EB4">
                <a:lumMod val="20000"/>
                <a:lumOff val="80000"/>
              </a:srgbClr>
            </a:solidFill>
            <a:ln w="12700" cap="flat" cmpd="sng" algn="ctr">
              <a:solidFill>
                <a:srgbClr val="0064FA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6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35155E"/>
                  </a:solidFill>
                  <a:effectLst/>
                  <a:uLnTx/>
                  <a:uFillTx/>
                  <a:latin typeface="Gilroy"/>
                  <a:ea typeface="+mn-ea"/>
                  <a:cs typeface="+mn-cs"/>
                </a:rPr>
                <a:t>Deletions</a:t>
              </a:r>
              <a:endParaRPr kumimoji="0" lang="de-DE" sz="1600" b="0" i="0" u="none" strike="noStrike" kern="0" cap="none" spc="0" normalizeH="0" baseline="0" noProof="0" dirty="0">
                <a:ln>
                  <a:noFill/>
                </a:ln>
                <a:solidFill>
                  <a:srgbClr val="35155E"/>
                </a:solidFill>
                <a:effectLst/>
                <a:uLnTx/>
                <a:uFillTx/>
                <a:latin typeface="Gilroy"/>
                <a:ea typeface="+mn-ea"/>
                <a:cs typeface="+mn-cs"/>
              </a:endParaRPr>
            </a:p>
          </p:txBody>
        </p:sp>
        <p:sp>
          <p:nvSpPr>
            <p:cNvPr id="59" name="Abgerundetes Rechteck 6">
              <a:extLst>
                <a:ext uri="{FF2B5EF4-FFF2-40B4-BE49-F238E27FC236}">
                  <a16:creationId xmlns:a16="http://schemas.microsoft.com/office/drawing/2014/main" id="{09E3525D-DF5D-46F6-9127-504113684E07}"/>
                </a:ext>
              </a:extLst>
            </p:cNvPr>
            <p:cNvSpPr/>
            <p:nvPr/>
          </p:nvSpPr>
          <p:spPr>
            <a:xfrm>
              <a:off x="4139336" y="2566648"/>
              <a:ext cx="3366515" cy="1499226"/>
            </a:xfrm>
            <a:prstGeom prst="roundRect">
              <a:avLst>
                <a:gd name="adj" fmla="val 8080"/>
              </a:avLst>
            </a:prstGeom>
            <a:gradFill>
              <a:gsLst>
                <a:gs pos="75000">
                  <a:sysClr val="window" lastClr="FFFFFF"/>
                </a:gs>
                <a:gs pos="100000">
                  <a:srgbClr val="641EB4">
                    <a:lumMod val="14000"/>
                    <a:lumOff val="86000"/>
                  </a:srgbClr>
                </a:gs>
              </a:gsLst>
              <a:lin ang="4200000" scaled="0"/>
            </a:gradFill>
            <a:ln w="12700" cap="flat" cmpd="sng" algn="ctr">
              <a:solidFill>
                <a:srgbClr val="641EB4"/>
              </a:solidFill>
              <a:prstDash val="solid"/>
              <a:miter lim="800000"/>
            </a:ln>
            <a:effectLst/>
          </p:spPr>
          <p:txBody>
            <a:bodyPr vert="horz" rtlCol="0" anchor="t" anchorCtr="0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641EB4"/>
                  </a:solidFill>
                  <a:effectLst/>
                  <a:uLnTx/>
                  <a:uFillTx/>
                  <a:latin typeface="Gilroy"/>
                  <a:ea typeface="+mn-ea"/>
                  <a:cs typeface="+mn-cs"/>
                </a:rPr>
                <a:t>Action Trigger Service</a:t>
              </a:r>
            </a:p>
          </p:txBody>
        </p:sp>
        <p:sp>
          <p:nvSpPr>
            <p:cNvPr id="60" name="Abgerundetes Rechteck 29">
              <a:extLst>
                <a:ext uri="{FF2B5EF4-FFF2-40B4-BE49-F238E27FC236}">
                  <a16:creationId xmlns:a16="http://schemas.microsoft.com/office/drawing/2014/main" id="{26FFFD8A-6970-49C3-A795-6F499518B353}"/>
                </a:ext>
              </a:extLst>
            </p:cNvPr>
            <p:cNvSpPr/>
            <p:nvPr/>
          </p:nvSpPr>
          <p:spPr>
            <a:xfrm>
              <a:off x="4239787" y="2983750"/>
              <a:ext cx="1555597" cy="283301"/>
            </a:xfrm>
            <a:prstGeom prst="roundRect">
              <a:avLst/>
            </a:prstGeom>
            <a:solidFill>
              <a:srgbClr val="641EB4">
                <a:lumMod val="20000"/>
                <a:lumOff val="80000"/>
              </a:srgbClr>
            </a:solidFill>
            <a:ln w="12700" cap="flat" cmpd="sng" algn="ctr">
              <a:solidFill>
                <a:srgbClr val="0064FA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35155E"/>
                  </a:solidFill>
                  <a:effectLst/>
                  <a:uLnTx/>
                  <a:uFillTx/>
                  <a:latin typeface="Gilroy"/>
                  <a:ea typeface="+mn-ea"/>
                  <a:cs typeface="+mn-cs"/>
                </a:rPr>
                <a:t>Event Handler</a:t>
              </a:r>
            </a:p>
          </p:txBody>
        </p:sp>
        <p:sp>
          <p:nvSpPr>
            <p:cNvPr id="61" name="Abgerundetes Rechteck 29">
              <a:extLst>
                <a:ext uri="{FF2B5EF4-FFF2-40B4-BE49-F238E27FC236}">
                  <a16:creationId xmlns:a16="http://schemas.microsoft.com/office/drawing/2014/main" id="{FB825492-354B-4C2E-918C-43D293408B8F}"/>
                </a:ext>
              </a:extLst>
            </p:cNvPr>
            <p:cNvSpPr/>
            <p:nvPr/>
          </p:nvSpPr>
          <p:spPr>
            <a:xfrm>
              <a:off x="5854455" y="2983750"/>
              <a:ext cx="1555597" cy="283301"/>
            </a:xfrm>
            <a:prstGeom prst="roundRect">
              <a:avLst/>
            </a:prstGeom>
            <a:solidFill>
              <a:srgbClr val="641EB4">
                <a:lumMod val="20000"/>
                <a:lumOff val="80000"/>
              </a:srgbClr>
            </a:solidFill>
            <a:ln w="12700" cap="flat" cmpd="sng" algn="ctr">
              <a:solidFill>
                <a:srgbClr val="0064FA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35155E"/>
                  </a:solidFill>
                  <a:effectLst/>
                  <a:uLnTx/>
                  <a:uFillTx/>
                  <a:latin typeface="Gilroy"/>
                  <a:ea typeface="+mn-ea"/>
                  <a:cs typeface="+mn-cs"/>
                </a:rPr>
                <a:t>Events</a:t>
              </a:r>
            </a:p>
          </p:txBody>
        </p:sp>
        <p:sp>
          <p:nvSpPr>
            <p:cNvPr id="62" name="Abgerundetes Rechteck 29">
              <a:extLst>
                <a:ext uri="{FF2B5EF4-FFF2-40B4-BE49-F238E27FC236}">
                  <a16:creationId xmlns:a16="http://schemas.microsoft.com/office/drawing/2014/main" id="{2CF93F16-37F3-46EA-8C17-08121CD700A5}"/>
                </a:ext>
              </a:extLst>
            </p:cNvPr>
            <p:cNvSpPr/>
            <p:nvPr/>
          </p:nvSpPr>
          <p:spPr>
            <a:xfrm>
              <a:off x="4239787" y="3309829"/>
              <a:ext cx="1555597" cy="283301"/>
            </a:xfrm>
            <a:prstGeom prst="roundRect">
              <a:avLst/>
            </a:prstGeom>
            <a:solidFill>
              <a:srgbClr val="641EB4">
                <a:lumMod val="20000"/>
                <a:lumOff val="80000"/>
              </a:srgbClr>
            </a:solidFill>
            <a:ln w="12700" cap="flat" cmpd="sng" algn="ctr">
              <a:solidFill>
                <a:srgbClr val="0064FA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35155E"/>
                  </a:solidFill>
                  <a:effectLst/>
                  <a:uLnTx/>
                  <a:uFillTx/>
                  <a:latin typeface="Gilroy"/>
                  <a:ea typeface="+mn-ea"/>
                  <a:cs typeface="+mn-cs"/>
                </a:rPr>
                <a:t>Triggers</a:t>
              </a:r>
            </a:p>
          </p:txBody>
        </p:sp>
        <p:sp>
          <p:nvSpPr>
            <p:cNvPr id="63" name="Abgerundetes Rechteck 29">
              <a:extLst>
                <a:ext uri="{FF2B5EF4-FFF2-40B4-BE49-F238E27FC236}">
                  <a16:creationId xmlns:a16="http://schemas.microsoft.com/office/drawing/2014/main" id="{3E554AAB-3FF6-4BDE-B14D-188228004F10}"/>
                </a:ext>
              </a:extLst>
            </p:cNvPr>
            <p:cNvSpPr/>
            <p:nvPr/>
          </p:nvSpPr>
          <p:spPr>
            <a:xfrm>
              <a:off x="5854455" y="3309829"/>
              <a:ext cx="1555597" cy="283301"/>
            </a:xfrm>
            <a:prstGeom prst="roundRect">
              <a:avLst/>
            </a:prstGeom>
            <a:solidFill>
              <a:srgbClr val="641EB4">
                <a:lumMod val="20000"/>
                <a:lumOff val="80000"/>
              </a:srgbClr>
            </a:solidFill>
            <a:ln w="12700" cap="flat" cmpd="sng" algn="ctr">
              <a:solidFill>
                <a:srgbClr val="0064FA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6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35155E"/>
                  </a:solidFill>
                  <a:effectLst/>
                  <a:uLnTx/>
                  <a:uFillTx/>
                  <a:latin typeface="Gilroy"/>
                  <a:ea typeface="+mn-ea"/>
                  <a:cs typeface="+mn-cs"/>
                </a:rPr>
                <a:t>Conditions</a:t>
              </a:r>
              <a:endParaRPr kumimoji="0" lang="de-DE" sz="1600" b="0" i="0" u="none" strike="noStrike" kern="0" cap="none" spc="0" normalizeH="0" baseline="0" noProof="0" dirty="0">
                <a:ln>
                  <a:noFill/>
                </a:ln>
                <a:solidFill>
                  <a:srgbClr val="35155E"/>
                </a:solidFill>
                <a:effectLst/>
                <a:uLnTx/>
                <a:uFillTx/>
                <a:latin typeface="Gilroy"/>
                <a:ea typeface="+mn-ea"/>
                <a:cs typeface="+mn-cs"/>
              </a:endParaRPr>
            </a:p>
          </p:txBody>
        </p:sp>
        <p:sp>
          <p:nvSpPr>
            <p:cNvPr id="64" name="Abgerundetes Rechteck 29">
              <a:extLst>
                <a:ext uri="{FF2B5EF4-FFF2-40B4-BE49-F238E27FC236}">
                  <a16:creationId xmlns:a16="http://schemas.microsoft.com/office/drawing/2014/main" id="{A373B2FD-E7F8-4314-9104-2B3A1D92DCCF}"/>
                </a:ext>
              </a:extLst>
            </p:cNvPr>
            <p:cNvSpPr/>
            <p:nvPr/>
          </p:nvSpPr>
          <p:spPr>
            <a:xfrm>
              <a:off x="4239787" y="3640062"/>
              <a:ext cx="1555597" cy="283301"/>
            </a:xfrm>
            <a:prstGeom prst="roundRect">
              <a:avLst/>
            </a:prstGeom>
            <a:solidFill>
              <a:srgbClr val="641EB4">
                <a:lumMod val="20000"/>
                <a:lumOff val="80000"/>
              </a:srgbClr>
            </a:solidFill>
            <a:ln w="12700" cap="flat" cmpd="sng" algn="ctr">
              <a:solidFill>
                <a:srgbClr val="0064FA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35155E"/>
                  </a:solidFill>
                  <a:effectLst/>
                  <a:uLnTx/>
                  <a:uFillTx/>
                  <a:latin typeface="Gilroy"/>
                  <a:ea typeface="+mn-ea"/>
                  <a:cs typeface="+mn-cs"/>
                </a:rPr>
                <a:t>Actions</a:t>
              </a:r>
            </a:p>
          </p:txBody>
        </p:sp>
        <p:sp>
          <p:nvSpPr>
            <p:cNvPr id="65" name="Abgerundetes Rechteck 29">
              <a:extLst>
                <a:ext uri="{FF2B5EF4-FFF2-40B4-BE49-F238E27FC236}">
                  <a16:creationId xmlns:a16="http://schemas.microsoft.com/office/drawing/2014/main" id="{FA88CA0C-2984-401D-BC8A-47DEA2FABE59}"/>
                </a:ext>
              </a:extLst>
            </p:cNvPr>
            <p:cNvSpPr/>
            <p:nvPr/>
          </p:nvSpPr>
          <p:spPr>
            <a:xfrm>
              <a:off x="5854455" y="3640062"/>
              <a:ext cx="1555597" cy="283301"/>
            </a:xfrm>
            <a:prstGeom prst="roundRect">
              <a:avLst/>
            </a:prstGeom>
            <a:solidFill>
              <a:srgbClr val="641EB4">
                <a:lumMod val="20000"/>
                <a:lumOff val="80000"/>
              </a:srgbClr>
            </a:solidFill>
            <a:ln w="12700" cap="flat" cmpd="sng" algn="ctr">
              <a:solidFill>
                <a:srgbClr val="0064FA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35155E"/>
                  </a:solidFill>
                  <a:effectLst/>
                  <a:uLnTx/>
                  <a:uFillTx/>
                  <a:latin typeface="Gilroy"/>
                  <a:ea typeface="+mn-ea"/>
                  <a:cs typeface="+mn-cs"/>
                </a:rPr>
                <a:t>Action Manager</a:t>
              </a:r>
            </a:p>
          </p:txBody>
        </p:sp>
        <p:sp>
          <p:nvSpPr>
            <p:cNvPr id="66" name="Abgerundetes Rechteck 6">
              <a:extLst>
                <a:ext uri="{FF2B5EF4-FFF2-40B4-BE49-F238E27FC236}">
                  <a16:creationId xmlns:a16="http://schemas.microsoft.com/office/drawing/2014/main" id="{3448A38F-C62A-46E4-B569-4B5D9F91D57E}"/>
                </a:ext>
              </a:extLst>
            </p:cNvPr>
            <p:cNvSpPr/>
            <p:nvPr/>
          </p:nvSpPr>
          <p:spPr>
            <a:xfrm>
              <a:off x="4139336" y="4163420"/>
              <a:ext cx="3366515" cy="884832"/>
            </a:xfrm>
            <a:prstGeom prst="roundRect">
              <a:avLst>
                <a:gd name="adj" fmla="val 9242"/>
              </a:avLst>
            </a:prstGeom>
            <a:gradFill>
              <a:gsLst>
                <a:gs pos="75000">
                  <a:sysClr val="window" lastClr="FFFFFF"/>
                </a:gs>
                <a:gs pos="100000">
                  <a:srgbClr val="641EB4">
                    <a:lumMod val="14000"/>
                    <a:lumOff val="86000"/>
                  </a:srgbClr>
                </a:gs>
              </a:gsLst>
              <a:lin ang="4200000" scaled="0"/>
            </a:gradFill>
            <a:ln w="12700" cap="flat" cmpd="sng" algn="ctr">
              <a:solidFill>
                <a:srgbClr val="641EB4"/>
              </a:solidFill>
              <a:prstDash val="solid"/>
              <a:miter lim="800000"/>
            </a:ln>
            <a:effectLst/>
          </p:spPr>
          <p:txBody>
            <a:bodyPr vert="horz" rtlCol="0" anchor="t" anchorCtr="0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641EB4"/>
                  </a:solidFill>
                  <a:effectLst/>
                  <a:uLnTx/>
                  <a:uFillTx/>
                  <a:latin typeface="Gilroy"/>
                  <a:ea typeface="+mn-ea"/>
                  <a:cs typeface="+mn-cs"/>
                </a:rPr>
                <a:t>List Views</a:t>
              </a:r>
            </a:p>
          </p:txBody>
        </p:sp>
        <p:sp>
          <p:nvSpPr>
            <p:cNvPr id="67" name="Abgerundetes Rechteck 29">
              <a:extLst>
                <a:ext uri="{FF2B5EF4-FFF2-40B4-BE49-F238E27FC236}">
                  <a16:creationId xmlns:a16="http://schemas.microsoft.com/office/drawing/2014/main" id="{9B74F4C9-14F8-4DF8-8B61-7BCD53BBE6A6}"/>
                </a:ext>
              </a:extLst>
            </p:cNvPr>
            <p:cNvSpPr/>
            <p:nvPr/>
          </p:nvSpPr>
          <p:spPr>
            <a:xfrm>
              <a:off x="4239787" y="4533103"/>
              <a:ext cx="1555597" cy="363600"/>
            </a:xfrm>
            <a:prstGeom prst="roundRect">
              <a:avLst/>
            </a:prstGeom>
            <a:solidFill>
              <a:srgbClr val="641EB4">
                <a:lumMod val="20000"/>
                <a:lumOff val="80000"/>
              </a:srgbClr>
            </a:solidFill>
            <a:ln w="12700" cap="flat" cmpd="sng" algn="ctr">
              <a:solidFill>
                <a:srgbClr val="0064FA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6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35155E"/>
                  </a:solidFill>
                  <a:effectLst/>
                  <a:uLnTx/>
                  <a:uFillTx/>
                  <a:latin typeface="Gilroy"/>
                  <a:ea typeface="+mn-ea"/>
                  <a:cs typeface="+mn-cs"/>
                </a:rPr>
                <a:t>Activity</a:t>
              </a:r>
              <a:r>
                <a:rPr kumimoji="0" lang="de-DE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35155E"/>
                  </a:solidFill>
                  <a:effectLst/>
                  <a:uLnTx/>
                  <a:uFillTx/>
                  <a:latin typeface="Gilroy"/>
                  <a:ea typeface="+mn-ea"/>
                  <a:cs typeface="+mn-cs"/>
                </a:rPr>
                <a:t> View</a:t>
              </a:r>
            </a:p>
          </p:txBody>
        </p:sp>
        <p:sp>
          <p:nvSpPr>
            <p:cNvPr id="68" name="Abgerundetes Rechteck 29">
              <a:extLst>
                <a:ext uri="{FF2B5EF4-FFF2-40B4-BE49-F238E27FC236}">
                  <a16:creationId xmlns:a16="http://schemas.microsoft.com/office/drawing/2014/main" id="{35C64861-42A4-4730-8929-790FD40F4A96}"/>
                </a:ext>
              </a:extLst>
            </p:cNvPr>
            <p:cNvSpPr/>
            <p:nvPr/>
          </p:nvSpPr>
          <p:spPr>
            <a:xfrm>
              <a:off x="5854455" y="4533103"/>
              <a:ext cx="1555597" cy="363600"/>
            </a:xfrm>
            <a:prstGeom prst="roundRect">
              <a:avLst/>
            </a:prstGeom>
            <a:solidFill>
              <a:srgbClr val="641EB4">
                <a:lumMod val="20000"/>
                <a:lumOff val="80000"/>
              </a:srgbClr>
            </a:solidFill>
            <a:ln w="12700" cap="flat" cmpd="sng" algn="ctr">
              <a:solidFill>
                <a:srgbClr val="0064FA">
                  <a:lumMod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35155E"/>
                  </a:solidFill>
                  <a:effectLst/>
                  <a:uLnTx/>
                  <a:uFillTx/>
                  <a:latin typeface="Gilroy"/>
                  <a:ea typeface="+mn-ea"/>
                  <a:cs typeface="+mn-cs"/>
                </a:rPr>
                <a:t>Customer View</a:t>
              </a:r>
            </a:p>
          </p:txBody>
        </p:sp>
        <p:sp>
          <p:nvSpPr>
            <p:cNvPr id="69" name="Abgerundetes Rechteck 6">
              <a:extLst>
                <a:ext uri="{FF2B5EF4-FFF2-40B4-BE49-F238E27FC236}">
                  <a16:creationId xmlns:a16="http://schemas.microsoft.com/office/drawing/2014/main" id="{7C56F858-8EC2-42CD-9AF7-ABDDC5D19556}"/>
                </a:ext>
              </a:extLst>
            </p:cNvPr>
            <p:cNvSpPr/>
            <p:nvPr/>
          </p:nvSpPr>
          <p:spPr>
            <a:xfrm>
              <a:off x="672370" y="5143965"/>
              <a:ext cx="3366515" cy="385749"/>
            </a:xfrm>
            <a:prstGeom prst="roundRect">
              <a:avLst>
                <a:gd name="adj" fmla="val 25045"/>
              </a:avLst>
            </a:prstGeom>
            <a:gradFill>
              <a:gsLst>
                <a:gs pos="75000">
                  <a:sysClr val="window" lastClr="FFFFFF"/>
                </a:gs>
                <a:gs pos="100000">
                  <a:srgbClr val="641EB4">
                    <a:lumMod val="14000"/>
                    <a:lumOff val="86000"/>
                  </a:srgbClr>
                </a:gs>
              </a:gsLst>
              <a:lin ang="4200000" scaled="0"/>
            </a:gradFill>
            <a:ln w="12700" cap="flat" cmpd="sng" algn="ctr">
              <a:solidFill>
                <a:srgbClr val="641EB4"/>
              </a:solidFill>
              <a:prstDash val="solid"/>
              <a:miter lim="800000"/>
            </a:ln>
            <a:effectLst/>
          </p:spPr>
          <p:txBody>
            <a:bodyPr vert="horz" rtlCol="0" anchor="ctr" anchorCtr="0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641EB4"/>
                  </a:solidFill>
                  <a:effectLst/>
                  <a:uLnTx/>
                  <a:uFillTx/>
                  <a:latin typeface="Gilroy"/>
                  <a:ea typeface="+mn-ea"/>
                  <a:cs typeface="+mn-cs"/>
                </a:rPr>
                <a:t>SSO / </a:t>
              </a:r>
              <a:r>
                <a:rPr kumimoji="0" lang="de-DE" sz="1600" b="1" i="0" u="none" strike="noStrike" kern="0" cap="none" spc="0" normalizeH="0" baseline="0" noProof="0" dirty="0" err="1">
                  <a:ln>
                    <a:noFill/>
                  </a:ln>
                  <a:solidFill>
                    <a:srgbClr val="641EB4"/>
                  </a:solidFill>
                  <a:effectLst/>
                  <a:uLnTx/>
                  <a:uFillTx/>
                  <a:latin typeface="Gilroy"/>
                  <a:ea typeface="+mn-ea"/>
                  <a:cs typeface="+mn-cs"/>
                </a:rPr>
                <a:t>Social</a:t>
              </a:r>
              <a:r>
                <a:rPr kumimoji="0" lang="de-DE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641EB4"/>
                  </a:solidFill>
                  <a:effectLst/>
                  <a:uLnTx/>
                  <a:uFillTx/>
                  <a:latin typeface="Gilroy"/>
                  <a:ea typeface="+mn-ea"/>
                  <a:cs typeface="+mn-cs"/>
                </a:rPr>
                <a:t> Logins</a:t>
              </a:r>
            </a:p>
          </p:txBody>
        </p:sp>
        <p:sp>
          <p:nvSpPr>
            <p:cNvPr id="70" name="Abgerundetes Rechteck 6">
              <a:extLst>
                <a:ext uri="{FF2B5EF4-FFF2-40B4-BE49-F238E27FC236}">
                  <a16:creationId xmlns:a16="http://schemas.microsoft.com/office/drawing/2014/main" id="{4DCBE62A-28C7-4DA6-A602-439C25534535}"/>
                </a:ext>
              </a:extLst>
            </p:cNvPr>
            <p:cNvSpPr/>
            <p:nvPr/>
          </p:nvSpPr>
          <p:spPr>
            <a:xfrm>
              <a:off x="4139335" y="5143965"/>
              <a:ext cx="3366515" cy="385749"/>
            </a:xfrm>
            <a:prstGeom prst="roundRect">
              <a:avLst>
                <a:gd name="adj" fmla="val 25045"/>
              </a:avLst>
            </a:prstGeom>
            <a:gradFill>
              <a:gsLst>
                <a:gs pos="75000">
                  <a:sysClr val="window" lastClr="FFFFFF"/>
                </a:gs>
                <a:gs pos="100000">
                  <a:srgbClr val="641EB4">
                    <a:lumMod val="14000"/>
                    <a:lumOff val="86000"/>
                  </a:srgbClr>
                </a:gs>
              </a:gsLst>
              <a:lin ang="4200000" scaled="0"/>
            </a:gradFill>
            <a:ln w="12700" cap="flat" cmpd="sng" algn="ctr">
              <a:solidFill>
                <a:srgbClr val="641EB4"/>
              </a:solidFill>
              <a:prstDash val="solid"/>
              <a:miter lim="800000"/>
            </a:ln>
            <a:effectLst/>
          </p:spPr>
          <p:txBody>
            <a:bodyPr vert="horz" rtlCol="0" anchor="ctr" anchorCtr="0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600" b="1" i="0" u="none" strike="noStrike" kern="0" cap="none" spc="0" normalizeH="0" baseline="0" noProof="0" dirty="0" err="1">
                  <a:ln>
                    <a:noFill/>
                  </a:ln>
                  <a:solidFill>
                    <a:srgbClr val="641EB4"/>
                  </a:solidFill>
                  <a:effectLst/>
                  <a:uLnTx/>
                  <a:uFillTx/>
                  <a:latin typeface="Gilroy"/>
                  <a:ea typeface="+mn-ea"/>
                  <a:cs typeface="+mn-cs"/>
                </a:rPr>
                <a:t>MailChimp</a:t>
              </a:r>
              <a:r>
                <a:rPr kumimoji="0" lang="de-DE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641EB4"/>
                  </a:solidFill>
                  <a:effectLst/>
                  <a:uLnTx/>
                  <a:uFillTx/>
                  <a:latin typeface="Gilroy"/>
                  <a:ea typeface="+mn-ea"/>
                  <a:cs typeface="+mn-cs"/>
                </a:rPr>
                <a:t> Integration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235466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</Words>
  <Application>Microsoft Office PowerPoint</Application>
  <PresentationFormat>Breitbild</PresentationFormat>
  <Paragraphs>34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Gilroy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Christian Fasching</dc:creator>
  <cp:lastModifiedBy>Christian Fasching</cp:lastModifiedBy>
  <cp:revision>2</cp:revision>
  <dcterms:created xsi:type="dcterms:W3CDTF">2017-10-06T14:06:50Z</dcterms:created>
  <dcterms:modified xsi:type="dcterms:W3CDTF">2017-10-06T14:11:35Z</dcterms:modified>
</cp:coreProperties>
</file>